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82" r:id="rId4"/>
    <p:sldId id="260" r:id="rId5"/>
    <p:sldId id="269" r:id="rId6"/>
    <p:sldId id="278" r:id="rId7"/>
    <p:sldId id="279" r:id="rId8"/>
    <p:sldId id="283" r:id="rId9"/>
    <p:sldId id="273" r:id="rId10"/>
    <p:sldId id="261" r:id="rId11"/>
    <p:sldId id="280" r:id="rId12"/>
    <p:sldId id="259" r:id="rId13"/>
    <p:sldId id="284" r:id="rId14"/>
    <p:sldId id="281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lear Sans Regular" panose="020B0604020202020204" charset="0"/>
      <p:regular r:id="rId20"/>
    </p:embeddedFont>
    <p:embeddedFont>
      <p:font typeface="Clear Sans Thin Bold" panose="020B0604020202020204" charset="0"/>
      <p:regular r:id="rId21"/>
    </p:embeddedFont>
    <p:embeddedFont>
      <p:font typeface="Cuprum" panose="020B0604020202020204" charset="0"/>
      <p:regular r:id="rId22"/>
    </p:embeddedFont>
    <p:embeddedFont>
      <p:font typeface="Cuprum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0.svg"/><Relationship Id="rId7" Type="http://schemas.openxmlformats.org/officeDocument/2006/relationships/image" Target="../media/image18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svg"/><Relationship Id="rId18" Type="http://schemas.openxmlformats.org/officeDocument/2006/relationships/image" Target="../media/image43.png"/><Relationship Id="rId3" Type="http://schemas.openxmlformats.org/officeDocument/2006/relationships/image" Target="../media/image24.svg"/><Relationship Id="rId7" Type="http://schemas.openxmlformats.org/officeDocument/2006/relationships/image" Target="../media/image54.svg"/><Relationship Id="rId12" Type="http://schemas.openxmlformats.org/officeDocument/2006/relationships/image" Target="../media/image57.png"/><Relationship Id="rId17" Type="http://schemas.openxmlformats.org/officeDocument/2006/relationships/image" Target="../media/image40.svg"/><Relationship Id="rId2" Type="http://schemas.openxmlformats.org/officeDocument/2006/relationships/image" Target="../media/image23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34.svg"/><Relationship Id="rId5" Type="http://schemas.openxmlformats.org/officeDocument/2006/relationships/image" Target="../media/image42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19" Type="http://schemas.openxmlformats.org/officeDocument/2006/relationships/image" Target="../media/image44.svg"/><Relationship Id="rId4" Type="http://schemas.openxmlformats.org/officeDocument/2006/relationships/image" Target="../media/image41.png"/><Relationship Id="rId9" Type="http://schemas.openxmlformats.org/officeDocument/2006/relationships/image" Target="../media/image56.sv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6.svg"/><Relationship Id="rId7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hyperlink" Target="mailto:urm.workshop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8.svg"/><Relationship Id="rId3" Type="http://schemas.openxmlformats.org/officeDocument/2006/relationships/image" Target="../media/image40.svg"/><Relationship Id="rId7" Type="http://schemas.openxmlformats.org/officeDocument/2006/relationships/image" Target="../media/image24.svg"/><Relationship Id="rId12" Type="http://schemas.openxmlformats.org/officeDocument/2006/relationships/image" Target="../media/image37.png"/><Relationship Id="rId17" Type="http://schemas.openxmlformats.org/officeDocument/2006/relationships/image" Target="../media/image48.svg"/><Relationship Id="rId2" Type="http://schemas.openxmlformats.org/officeDocument/2006/relationships/image" Target="../media/image39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svg"/><Relationship Id="rId5" Type="http://schemas.openxmlformats.org/officeDocument/2006/relationships/image" Target="../media/image42.svg"/><Relationship Id="rId15" Type="http://schemas.openxmlformats.org/officeDocument/2006/relationships/image" Target="../media/image46.svg"/><Relationship Id="rId10" Type="http://schemas.openxmlformats.org/officeDocument/2006/relationships/image" Target="../media/image25.png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70849">
            <a:off x="-2970997" y="5649229"/>
            <a:ext cx="9637019" cy="55544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40569">
            <a:off x="6193207" y="-2064548"/>
            <a:ext cx="3258655" cy="87855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94167" y="2328247"/>
            <a:ext cx="5656736" cy="32603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40599" y="5588584"/>
            <a:ext cx="6003401" cy="65383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-2335602" y="-365398"/>
            <a:ext cx="6124349" cy="667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73757" y="-1091473"/>
            <a:ext cx="3908828" cy="42403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833907" y="1689346"/>
            <a:ext cx="2988627" cy="25539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9144000" y="0"/>
            <a:ext cx="9294176" cy="10512264"/>
          </a:xfrm>
          <a:prstGeom prst="rect">
            <a:avLst/>
          </a:prstGeom>
          <a:solidFill>
            <a:srgbClr val="F6F6E9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10"/>
          <p:cNvGrpSpPr/>
          <p:nvPr/>
        </p:nvGrpSpPr>
        <p:grpSpPr>
          <a:xfrm>
            <a:off x="9976981" y="5115391"/>
            <a:ext cx="7020460" cy="3742372"/>
            <a:chOff x="0" y="85725"/>
            <a:chExt cx="9360614" cy="498982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5725"/>
              <a:ext cx="9360614" cy="3331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99"/>
                </a:lnSpc>
              </a:pPr>
              <a:r>
                <a:rPr lang="uk-UA" sz="8000" dirty="0" err="1">
                  <a:solidFill>
                    <a:srgbClr val="291B25"/>
                  </a:solidFill>
                  <a:latin typeface="Cuprum Bold" panose="020B0604020202020204" charset="0"/>
                </a:rPr>
                <a:t>Жанры</a:t>
              </a:r>
              <a:r>
                <a:rPr lang="uk-UA" sz="8000" dirty="0">
                  <a:solidFill>
                    <a:srgbClr val="291B25"/>
                  </a:solidFill>
                  <a:latin typeface="Cuprum Bold" panose="020B0604020202020204" charset="0"/>
                </a:rPr>
                <a:t> и </a:t>
              </a:r>
              <a:r>
                <a:rPr lang="uk-UA" sz="8000" dirty="0" err="1">
                  <a:solidFill>
                    <a:srgbClr val="291B25"/>
                  </a:solidFill>
                  <a:latin typeface="Cuprum Bold" panose="020B0604020202020204" charset="0"/>
                </a:rPr>
                <a:t>работа</a:t>
              </a:r>
              <a:r>
                <a:rPr lang="uk-UA" sz="8000" dirty="0">
                  <a:solidFill>
                    <a:srgbClr val="291B25"/>
                  </a:solidFill>
                  <a:latin typeface="Cuprum Bold" panose="020B0604020202020204" charset="0"/>
                </a:rPr>
                <a:t> с текстом</a:t>
              </a:r>
              <a:endParaRPr lang="en-US" sz="8000" dirty="0">
                <a:solidFill>
                  <a:srgbClr val="291B25"/>
                </a:solidFill>
                <a:latin typeface="Cuprum Bold" panose="020B060402020202020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014046"/>
              <a:ext cx="9360614" cy="1061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49"/>
                </a:lnSpc>
              </a:pPr>
              <a:endParaRPr lang="en-US" sz="5499" dirty="0">
                <a:solidFill>
                  <a:srgbClr val="291B25"/>
                </a:solidFill>
                <a:latin typeface="Cuprum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009276"/>
          </a:xfrm>
          <a:prstGeom prst="rect">
            <a:avLst/>
          </a:prstGeom>
          <a:solidFill>
            <a:srgbClr val="FFE9D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91694">
            <a:off x="-944656" y="-2611646"/>
            <a:ext cx="6543988" cy="522329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11763" y="638266"/>
            <a:ext cx="14283524" cy="1315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9"/>
              </a:lnSpc>
            </a:pPr>
            <a:r>
              <a:rPr lang="ru-RU" sz="8000" dirty="0">
                <a:solidFill>
                  <a:srgbClr val="000000"/>
                </a:solidFill>
                <a:latin typeface="Cuprum Bold"/>
              </a:rPr>
              <a:t>Заголовки</a:t>
            </a:r>
            <a:endParaRPr lang="en-US" sz="8000" dirty="0">
              <a:solidFill>
                <a:srgbClr val="000000"/>
              </a:solidFill>
              <a:latin typeface="Cuprum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61595">
            <a:off x="16327517" y="-2633356"/>
            <a:ext cx="2787238" cy="75146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04886" y="-530756"/>
            <a:ext cx="3908828" cy="424034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752226" y="3755173"/>
            <a:ext cx="7351500" cy="2368219"/>
            <a:chOff x="0" y="0"/>
            <a:chExt cx="9802000" cy="315762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43630" cy="254363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3375004" y="631891"/>
              <a:ext cx="6426996" cy="2525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73"/>
                </a:lnSpc>
              </a:pPr>
              <a:r>
                <a:rPr lang="ru-RU" sz="4800" dirty="0">
                  <a:solidFill>
                    <a:srgbClr val="000000"/>
                  </a:solidFill>
                  <a:latin typeface="Cuprum" panose="020B0604020202020204" charset="0"/>
                </a:rPr>
                <a:t>Просто, но </a:t>
              </a:r>
              <a:r>
                <a:rPr lang="uk-UA" sz="4800" dirty="0">
                  <a:solidFill>
                    <a:srgbClr val="000000"/>
                  </a:solidFill>
                  <a:latin typeface="Cuprum" panose="020B0604020202020204" charset="0"/>
                </a:rPr>
                <a:t>н</a:t>
              </a:r>
              <a:r>
                <a:rPr lang="ru-RU" sz="4800" dirty="0">
                  <a:solidFill>
                    <a:srgbClr val="000000"/>
                  </a:solidFill>
                  <a:latin typeface="Cuprum" panose="020B0604020202020204" charset="0"/>
                </a:rPr>
                <a:t>е скучно</a:t>
              </a:r>
              <a:endParaRPr lang="en-US" sz="4800" dirty="0">
                <a:solidFill>
                  <a:srgbClr val="000000"/>
                </a:solidFill>
                <a:latin typeface="Cuprum" panose="020B0604020202020204" charset="0"/>
              </a:endParaRPr>
            </a:p>
          </p:txBody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 rot="5400000">
              <a:off x="1067142" y="968335"/>
              <a:ext cx="700876" cy="606959"/>
              <a:chOff x="0" y="0"/>
              <a:chExt cx="6350000" cy="54991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9795657" y="7059140"/>
            <a:ext cx="7463644" cy="1936823"/>
            <a:chOff x="0" y="0"/>
            <a:chExt cx="9951525" cy="258243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82431" cy="258243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3426488" y="644177"/>
              <a:ext cx="6525037" cy="1241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90"/>
                </a:lnSpc>
              </a:pPr>
              <a:r>
                <a:rPr lang="ru-RU" sz="4800" dirty="0">
                  <a:solidFill>
                    <a:srgbClr val="000000"/>
                  </a:solidFill>
                  <a:latin typeface="Cuprum" panose="020B0604020202020204" charset="0"/>
                </a:rPr>
                <a:t>Лаконизм</a:t>
              </a:r>
              <a:endParaRPr lang="en-US" sz="4800" dirty="0">
                <a:solidFill>
                  <a:srgbClr val="000000"/>
                </a:solidFill>
                <a:latin typeface="Cuprum" panose="020B0604020202020204" charset="0"/>
              </a:endParaRPr>
            </a:p>
          </p:txBody>
        </p: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 rot="5400000">
              <a:off x="1083421" y="983107"/>
              <a:ext cx="711567" cy="616217"/>
              <a:chOff x="0" y="0"/>
              <a:chExt cx="6350000" cy="54991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1293497" y="7064582"/>
            <a:ext cx="7463644" cy="1936823"/>
            <a:chOff x="0" y="0"/>
            <a:chExt cx="9951525" cy="2582431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82431" cy="2582431"/>
            </a:xfrm>
            <a:prstGeom prst="rect">
              <a:avLst/>
            </a:prstGeom>
          </p:spPr>
        </p:pic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 rot="5400000">
              <a:off x="1080230" y="983107"/>
              <a:ext cx="711567" cy="616217"/>
              <a:chOff x="0" y="0"/>
              <a:chExt cx="6350000" cy="54991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3426488" y="641044"/>
              <a:ext cx="6525037" cy="1240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70"/>
                </a:lnSpc>
              </a:pPr>
              <a:r>
                <a:rPr lang="ru-RU" sz="4800" dirty="0">
                  <a:solidFill>
                    <a:srgbClr val="000000"/>
                  </a:solidFill>
                  <a:latin typeface="Cuprum" panose="020B0604020202020204" charset="0"/>
                </a:rPr>
                <a:t>Аудитория</a:t>
              </a:r>
              <a:endParaRPr lang="en-US" sz="4800" dirty="0">
                <a:solidFill>
                  <a:srgbClr val="000000"/>
                </a:solidFill>
                <a:latin typeface="Cuprum" panose="020B0604020202020204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84276" y="3585656"/>
            <a:ext cx="7351500" cy="1907722"/>
            <a:chOff x="0" y="0"/>
            <a:chExt cx="9802000" cy="2543630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43630" cy="2543630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3375004" y="631891"/>
              <a:ext cx="6426996" cy="1240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73"/>
                </a:lnSpc>
              </a:pPr>
              <a:r>
                <a:rPr lang="ru-RU" sz="4800" dirty="0">
                  <a:solidFill>
                    <a:srgbClr val="000000"/>
                  </a:solidFill>
                  <a:latin typeface="Cuprum" panose="020B0604020202020204" charset="0"/>
                </a:rPr>
                <a:t>Стиль издания</a:t>
              </a:r>
              <a:endParaRPr lang="en-US" sz="4800" dirty="0">
                <a:solidFill>
                  <a:srgbClr val="000000"/>
                </a:solidFill>
                <a:latin typeface="Cuprum" panose="020B0604020202020204" charset="0"/>
              </a:endParaRPr>
            </a:p>
          </p:txBody>
        </p: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 rot="5400000">
              <a:off x="1067142" y="968335"/>
              <a:ext cx="700876" cy="606959"/>
              <a:chOff x="0" y="0"/>
              <a:chExt cx="6350000" cy="54991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914145"/>
            <a:ext cx="8915400" cy="10287000"/>
          </a:xfrm>
          <a:prstGeom prst="rect">
            <a:avLst/>
          </a:prstGeom>
          <a:solidFill>
            <a:srgbClr val="FFE9D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959424" y="699051"/>
            <a:ext cx="14966166" cy="751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98"/>
              </a:lnSpc>
            </a:pPr>
            <a:r>
              <a:rPr lang="ru-RU" sz="8000" dirty="0">
                <a:solidFill>
                  <a:srgbClr val="000000"/>
                </a:solidFill>
                <a:latin typeface="Cuprum Bold"/>
              </a:rPr>
              <a:t>Примеры новостных заголовков</a:t>
            </a:r>
            <a:endParaRPr lang="en-US" sz="8000" dirty="0">
              <a:solidFill>
                <a:srgbClr val="000000"/>
              </a:solidFill>
              <a:latin typeface="Cuprum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1164738" y="4891474"/>
            <a:ext cx="6094562" cy="1472907"/>
            <a:chOff x="0" y="0"/>
            <a:chExt cx="8126083" cy="1963875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8126083" cy="1139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endParaRPr lang="en-US" sz="5600" dirty="0">
                <a:solidFill>
                  <a:srgbClr val="000000"/>
                </a:solidFill>
                <a:latin typeface="Cuprum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513834"/>
              <a:ext cx="8126083" cy="45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164738" y="1521749"/>
            <a:ext cx="6094562" cy="2327776"/>
            <a:chOff x="0" y="-9525"/>
            <a:chExt cx="8126083" cy="3103700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"/>
              <a:ext cx="8126083" cy="1145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endParaRPr lang="en-US" sz="5600" dirty="0">
                <a:solidFill>
                  <a:srgbClr val="000000"/>
                </a:solidFill>
                <a:latin typeface="Cuprum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644134"/>
              <a:ext cx="8126083" cy="45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164738" y="7899948"/>
            <a:ext cx="6094562" cy="1472907"/>
            <a:chOff x="0" y="0"/>
            <a:chExt cx="8126083" cy="196387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9525"/>
              <a:ext cx="8126083" cy="1139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endParaRPr lang="en-US" sz="5600" dirty="0">
                <a:solidFill>
                  <a:srgbClr val="000000"/>
                </a:solidFill>
                <a:latin typeface="Cuprum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513834"/>
              <a:ext cx="8126083" cy="45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22188" y="1557972"/>
            <a:ext cx="18195592" cy="9846533"/>
            <a:chOff x="0" y="-5747100"/>
            <a:chExt cx="24260789" cy="13128713"/>
          </a:xfrm>
        </p:grpSpPr>
        <p:sp>
          <p:nvSpPr>
            <p:cNvPr id="15" name="TextBox 15"/>
            <p:cNvSpPr txBox="1"/>
            <p:nvPr/>
          </p:nvSpPr>
          <p:spPr>
            <a:xfrm>
              <a:off x="771121" y="-5747100"/>
              <a:ext cx="23489668" cy="121054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3600" b="1" dirty="0">
                  <a:latin typeface="Cuprum" panose="020B0604020202020204" charset="0"/>
                </a:rPr>
                <a:t>Ключевое слово с высоким уровнем поиска: </a:t>
              </a:r>
            </a:p>
            <a:p>
              <a:endParaRPr lang="ru-RU" sz="3600" dirty="0">
                <a:latin typeface="Cuprum" panose="020B0604020202020204" charset="0"/>
              </a:endParaRPr>
            </a:p>
            <a:p>
              <a:r>
                <a:rPr lang="ru-RU" sz="3600" i="1" dirty="0">
                  <a:latin typeface="Cuprum" panose="020B0604020202020204" charset="0"/>
                </a:rPr>
                <a:t>Кабмин</a:t>
              </a:r>
              <a:r>
                <a:rPr lang="ru-RU" sz="3600" dirty="0">
                  <a:latin typeface="Cuprum" panose="020B0604020202020204" charset="0"/>
                </a:rPr>
                <a:t> поднял </a:t>
              </a:r>
              <a:r>
                <a:rPr lang="ru-RU" sz="3600" i="1" dirty="0">
                  <a:latin typeface="Cuprum" panose="020B0604020202020204" charset="0"/>
                </a:rPr>
                <a:t>цену на газ</a:t>
              </a:r>
            </a:p>
            <a:p>
              <a:endParaRPr lang="ru-RU" sz="3600" b="1" dirty="0">
                <a:latin typeface="Cuprum" panose="020B0604020202020204" charset="0"/>
              </a:endParaRPr>
            </a:p>
            <a:p>
              <a:r>
                <a:rPr lang="ru-RU" sz="3600" b="1" dirty="0">
                  <a:latin typeface="Cuprum" panose="020B0604020202020204" charset="0"/>
                </a:rPr>
                <a:t>Смелое заявление:</a:t>
              </a:r>
            </a:p>
            <a:p>
              <a:endParaRPr lang="ru-RU" sz="3600" dirty="0">
                <a:latin typeface="Cuprum" panose="020B0604020202020204" charset="0"/>
              </a:endParaRPr>
            </a:p>
            <a:p>
              <a:r>
                <a:rPr lang="ru-RU" sz="3600" dirty="0">
                  <a:latin typeface="Cuprum" panose="020B0604020202020204" charset="0"/>
                </a:rPr>
                <a:t>ФБР объявило об очередных посылках с самодельными бомбами</a:t>
              </a:r>
            </a:p>
            <a:p>
              <a:endParaRPr lang="ru-RU" sz="3600" b="1" dirty="0">
                <a:latin typeface="Cuprum" panose="020B0604020202020204" charset="0"/>
              </a:endParaRPr>
            </a:p>
            <a:p>
              <a:r>
                <a:rPr lang="ru-RU" sz="3600" b="1" dirty="0">
                  <a:latin typeface="Cuprum" panose="020B0604020202020204" charset="0"/>
                </a:rPr>
                <a:t>Цифры</a:t>
              </a:r>
            </a:p>
            <a:p>
              <a:endParaRPr lang="ru-RU" sz="3600" dirty="0">
                <a:latin typeface="Cuprum" panose="020B0604020202020204" charset="0"/>
              </a:endParaRPr>
            </a:p>
            <a:p>
              <a:r>
                <a:rPr lang="ru-RU" sz="3600" dirty="0">
                  <a:latin typeface="Cuprum" panose="020B0604020202020204" charset="0"/>
                </a:rPr>
                <a:t>Украине до конца года нужно выплатить $3  миллиарда долгов</a:t>
              </a:r>
            </a:p>
            <a:p>
              <a:endParaRPr lang="ru-RU" sz="3600" dirty="0">
                <a:latin typeface="Cuprum" panose="020B0604020202020204" charset="0"/>
              </a:endParaRPr>
            </a:p>
            <a:p>
              <a:r>
                <a:rPr lang="ru-RU" sz="3600" b="1" dirty="0">
                  <a:latin typeface="Cuprum" panose="020B0604020202020204" charset="0"/>
                </a:rPr>
                <a:t>Пространство для тайны:</a:t>
              </a:r>
            </a:p>
            <a:p>
              <a:endParaRPr lang="ru-RU" sz="3600" dirty="0">
                <a:latin typeface="Cuprum" panose="020B0604020202020204" charset="0"/>
              </a:endParaRPr>
            </a:p>
            <a:p>
              <a:r>
                <a:rPr lang="ru-RU" sz="3600" dirty="0">
                  <a:latin typeface="Cuprum" panose="020B0604020202020204" charset="0"/>
                </a:rPr>
                <a:t>Президент назвал виновных в провале реформ</a:t>
              </a:r>
              <a:endParaRPr lang="en-US" sz="3600" dirty="0">
                <a:latin typeface="Cuprum" panose="020B0604020202020204" charset="0"/>
              </a:endParaRPr>
            </a:p>
            <a:p>
              <a:pPr>
                <a:lnSpc>
                  <a:spcPts val="6720"/>
                </a:lnSpc>
              </a:pPr>
              <a:endParaRPr lang="en-US" sz="3600" dirty="0">
                <a:solidFill>
                  <a:srgbClr val="000000"/>
                </a:solidFill>
                <a:latin typeface="Cuprum" panose="020B060402020202020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912934"/>
              <a:ext cx="10960425" cy="468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5"/>
                </a:lnSpc>
              </a:pPr>
              <a:endParaRPr/>
            </a:p>
          </p:txBody>
        </p:sp>
      </p:grpSp>
      <p:pic>
        <p:nvPicPr>
          <p:cNvPr id="23" name="Picture 3">
            <a:extLst>
              <a:ext uri="{FF2B5EF4-FFF2-40B4-BE49-F238E27FC236}">
                <a16:creationId xmlns:a16="http://schemas.microsoft.com/office/drawing/2014/main" id="{46AB7D71-27CE-4CDC-9C7B-B57F206A1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21854" y="6319733"/>
            <a:ext cx="4269670" cy="46501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40569">
            <a:off x="-600628" y="6811971"/>
            <a:ext cx="3258655" cy="87855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8513" y="5333192"/>
            <a:ext cx="6003401" cy="65383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91694">
            <a:off x="5609924" y="4877692"/>
            <a:ext cx="6543988" cy="52232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270849">
            <a:off x="993892" y="325437"/>
            <a:ext cx="9637019" cy="55544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218078" y="7138127"/>
            <a:ext cx="3908828" cy="42403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423029" y="-850616"/>
            <a:ext cx="5656736" cy="32603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823774" y="5333192"/>
            <a:ext cx="2988627" cy="2553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800000">
            <a:off x="-2335602" y="-365398"/>
            <a:ext cx="6124349" cy="66700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373757" y="-1091473"/>
            <a:ext cx="3908828" cy="4240346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9371162" y="0"/>
            <a:ext cx="9007472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2" name="Group 12"/>
          <p:cNvGrpSpPr/>
          <p:nvPr/>
        </p:nvGrpSpPr>
        <p:grpSpPr>
          <a:xfrm>
            <a:off x="10532242" y="1300570"/>
            <a:ext cx="6685313" cy="7685860"/>
            <a:chOff x="0" y="0"/>
            <a:chExt cx="8913750" cy="1024781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8913750" cy="8993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799"/>
                </a:lnSpc>
                <a:spcBef>
                  <a:spcPct val="0"/>
                </a:spcBef>
              </a:pPr>
              <a:r>
                <a:rPr lang="en-US" sz="8000" b="0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Vox Pop</a:t>
              </a:r>
              <a:r>
                <a:rPr lang="uk-UA" sz="8000" b="0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 </a:t>
              </a:r>
              <a:r>
                <a:rPr lang="en-US" sz="8000" b="0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«</a:t>
              </a:r>
              <a:r>
                <a:rPr lang="uk-UA" sz="8000" dirty="0">
                  <a:solidFill>
                    <a:srgbClr val="333333"/>
                  </a:solidFill>
                  <a:latin typeface="Cuprum" panose="020B0604020202020204" charset="0"/>
                </a:rPr>
                <a:t>Г</a:t>
              </a:r>
              <a:r>
                <a:rPr lang="ru-RU" sz="8000" b="0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лас народа»</a:t>
              </a:r>
            </a:p>
            <a:p>
              <a:pPr marL="0" lvl="0" indent="0" algn="ctr">
                <a:lnSpc>
                  <a:spcPts val="10799"/>
                </a:lnSpc>
                <a:spcBef>
                  <a:spcPct val="0"/>
                </a:spcBef>
              </a:pPr>
              <a:r>
                <a:rPr lang="ru-RU" sz="4800" dirty="0">
                  <a:solidFill>
                    <a:srgbClr val="333333"/>
                  </a:solidFill>
                  <a:latin typeface="Cuprum" panose="020B0604020202020204" charset="0"/>
                </a:rPr>
                <a:t>О</a:t>
              </a:r>
              <a:r>
                <a:rPr lang="ru-RU" sz="4800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прос прохожих</a:t>
              </a:r>
              <a:r>
                <a:rPr lang="ru-RU" sz="4800" b="0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, которые отвечают на один и тот же вопрос</a:t>
              </a:r>
              <a:endParaRPr lang="en-US" sz="4800" dirty="0">
                <a:solidFill>
                  <a:srgbClr val="000000"/>
                </a:solidFill>
                <a:latin typeface="Cuprum" panose="020B0604020202020204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99305"/>
              <a:ext cx="8913750" cy="548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3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14237" y="-31173"/>
            <a:ext cx="15173763" cy="11612154"/>
            <a:chOff x="-1472219" y="-2616487"/>
            <a:chExt cx="19360752" cy="15482879"/>
          </a:xfrm>
        </p:grpSpPr>
        <p:sp>
          <p:nvSpPr>
            <p:cNvPr id="3" name="TextBox 3"/>
            <p:cNvSpPr txBox="1"/>
            <p:nvPr/>
          </p:nvSpPr>
          <p:spPr>
            <a:xfrm>
              <a:off x="-310987" y="-2616487"/>
              <a:ext cx="12718661" cy="1754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0"/>
                </a:lnSpc>
              </a:pPr>
              <a:r>
                <a:rPr lang="ru-RU" sz="8000" dirty="0">
                  <a:solidFill>
                    <a:srgbClr val="000000"/>
                  </a:solidFill>
                  <a:latin typeface="Cuprum Bold"/>
                </a:rPr>
                <a:t>Вопрос для </a:t>
              </a:r>
              <a:r>
                <a:rPr lang="en-GB" sz="8000" dirty="0">
                  <a:solidFill>
                    <a:srgbClr val="000000"/>
                  </a:solidFill>
                  <a:latin typeface="Cuprum Bold"/>
                </a:rPr>
                <a:t>Vox Pop </a:t>
              </a:r>
              <a:endParaRPr lang="en-US" sz="8000" dirty="0">
                <a:solidFill>
                  <a:srgbClr val="000000"/>
                </a:solidFill>
                <a:latin typeface="Cuprum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472219" y="-922005"/>
              <a:ext cx="19360752" cy="13788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2800" dirty="0">
                <a:solidFill>
                  <a:srgbClr val="333333"/>
                </a:solidFill>
                <a:latin typeface="Cuprum" panose="020B060402020202020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2800" dirty="0">
                  <a:solidFill>
                    <a:srgbClr val="333333"/>
                  </a:solidFill>
                  <a:latin typeface="Cuprum" panose="020B0604020202020204" charset="0"/>
                </a:rPr>
                <a:t>К</a:t>
              </a:r>
              <a:r>
                <a:rPr lang="ru-RU" altLang="en-US" sz="2800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ороткий, понятный, интересный большинству – </a:t>
              </a:r>
              <a:r>
                <a:rPr lang="ru-RU" altLang="en-US" sz="2800" b="1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актуальный</a:t>
              </a:r>
              <a:r>
                <a:rPr lang="ru-RU" altLang="en-US" sz="2800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 и на спорные темы.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en-US" sz="28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latin typeface="Cuprum" panose="020B060402020202020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2800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Не задаем </a:t>
              </a:r>
              <a:r>
                <a:rPr lang="ru-RU" altLang="en-US" sz="2800" b="1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закрытых вопросов</a:t>
              </a:r>
              <a:r>
                <a:rPr lang="ru-RU" altLang="en-US" sz="2800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, на которые </a:t>
              </a:r>
              <a:r>
                <a:rPr lang="ru-RU" sz="2800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 </a:t>
              </a:r>
              <a:r>
                <a:rPr lang="ru-RU" sz="2800" b="0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собеседник может ответить только «да» или «нет»</a:t>
              </a:r>
              <a:r>
                <a:rPr lang="ru-RU" sz="2800" b="1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en-US" sz="28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latin typeface="Cuprum" panose="020B060402020202020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2800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Используем </a:t>
              </a:r>
              <a:r>
                <a:rPr lang="ru-RU" altLang="en-US" sz="2800" b="1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открытые вопросы</a:t>
              </a:r>
              <a:r>
                <a:rPr lang="ru-RU" altLang="en-US" sz="2800" i="0" dirty="0">
                  <a:solidFill>
                    <a:srgbClr val="333333"/>
                  </a:solidFill>
                  <a:effectLst/>
                  <a:latin typeface="Cuprum" panose="020B0604020202020204" charset="0"/>
                </a:rPr>
                <a:t>.</a:t>
              </a:r>
              <a:endParaRPr kumimoji="0" lang="ru-RU" altLang="en-US" sz="28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uprum" panose="020B060402020202020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altLang="en-US" sz="2800" dirty="0">
                <a:solidFill>
                  <a:srgbClr val="222222"/>
                </a:solidFill>
                <a:latin typeface="Cuprum" panose="020B060402020202020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2800" dirty="0">
                  <a:solidFill>
                    <a:srgbClr val="222222"/>
                  </a:solidFill>
                  <a:highlight>
                    <a:srgbClr val="FFFF00"/>
                  </a:highlight>
                  <a:latin typeface="Cuprum" panose="020B0604020202020204" charset="0"/>
                </a:rPr>
                <a:t>Закрытий вопрос: Вам нравятся новые велодорожки в городе?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altLang="en-US" sz="2800" dirty="0">
                <a:solidFill>
                  <a:srgbClr val="222222"/>
                </a:solidFill>
                <a:highlight>
                  <a:srgbClr val="FFFF00"/>
                </a:highlight>
                <a:latin typeface="Cuprum" panose="020B060402020202020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2800" dirty="0">
                  <a:solidFill>
                    <a:srgbClr val="222222"/>
                  </a:solidFill>
                  <a:highlight>
                    <a:srgbClr val="FFFF00"/>
                  </a:highlight>
                  <a:latin typeface="Cuprum" panose="020B0604020202020204" charset="0"/>
                </a:rPr>
                <a:t>Ответ: Да.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altLang="en-US" sz="2800" dirty="0">
                <a:solidFill>
                  <a:srgbClr val="222222"/>
                </a:solidFill>
                <a:highlight>
                  <a:srgbClr val="FFFF00"/>
                </a:highlight>
                <a:latin typeface="Cuprum" panose="020B060402020202020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2800" dirty="0">
                  <a:solidFill>
                    <a:srgbClr val="222222"/>
                  </a:solidFill>
                  <a:highlight>
                    <a:srgbClr val="FFFF00"/>
                  </a:highlight>
                  <a:latin typeface="Cuprum" panose="020B0604020202020204" charset="0"/>
                </a:rPr>
                <a:t>Открытый вопрос: Как новые велодорожки повлияли на вашу жизнь?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altLang="en-US" sz="2800" dirty="0">
                <a:solidFill>
                  <a:srgbClr val="222222"/>
                </a:solidFill>
                <a:highlight>
                  <a:srgbClr val="FFFF00"/>
                </a:highlight>
                <a:latin typeface="Cuprum" panose="020B060402020202020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2800" dirty="0">
                  <a:solidFill>
                    <a:srgbClr val="222222"/>
                  </a:solidFill>
                  <a:highlight>
                    <a:srgbClr val="FFFF00"/>
                  </a:highlight>
                  <a:latin typeface="Cuprum" panose="020B0604020202020204" charset="0"/>
                </a:rPr>
                <a:t>Ответ: Очень позитивно, я начал больше использовать велик, это хорошо для здоровья, так держать.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altLang="en-US" sz="2800" dirty="0">
                <a:solidFill>
                  <a:srgbClr val="222222"/>
                </a:solidFill>
                <a:highlight>
                  <a:srgbClr val="FFFF00"/>
                </a:highlight>
                <a:latin typeface="Cuprum" panose="020B060402020202020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2800" dirty="0">
                  <a:solidFill>
                    <a:srgbClr val="222222"/>
                  </a:solidFill>
                  <a:latin typeface="Cuprum" panose="020B0604020202020204" charset="0"/>
                </a:rPr>
                <a:t>Разные группы людей : </a:t>
              </a:r>
              <a:r>
                <a:rPr lang="ru-RU" altLang="en-US" sz="2800" b="1" dirty="0">
                  <a:solidFill>
                    <a:srgbClr val="222222"/>
                  </a:solidFill>
                  <a:latin typeface="Cuprum" panose="020B0604020202020204" charset="0"/>
                </a:rPr>
                <a:t>возраст, пол, профессия</a:t>
              </a:r>
              <a:r>
                <a:rPr lang="ru-RU" altLang="en-US" sz="2800" dirty="0">
                  <a:solidFill>
                    <a:srgbClr val="222222"/>
                  </a:solidFill>
                  <a:latin typeface="Cuprum" panose="020B0604020202020204" charset="0"/>
                </a:rPr>
                <a:t>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altLang="en-US" sz="2800" dirty="0">
                <a:solidFill>
                  <a:srgbClr val="222222"/>
                </a:solidFill>
                <a:latin typeface="Cuprum" panose="020B060402020202020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2800" dirty="0">
                  <a:solidFill>
                    <a:srgbClr val="222222"/>
                  </a:solidFill>
                  <a:latin typeface="Cuprum" panose="020B0604020202020204" charset="0"/>
                </a:rPr>
                <a:t>Формат – до </a:t>
              </a:r>
              <a:r>
                <a:rPr lang="ru-RU" altLang="en-US" sz="2800" b="1" dirty="0">
                  <a:solidFill>
                    <a:srgbClr val="222222"/>
                  </a:solidFill>
                  <a:latin typeface="Cuprum" panose="020B0604020202020204" charset="0"/>
                </a:rPr>
                <a:t>пяти человек</a:t>
              </a:r>
              <a:r>
                <a:rPr lang="ru-RU" altLang="en-US" sz="2800" dirty="0">
                  <a:solidFill>
                    <a:srgbClr val="222222"/>
                  </a:solidFill>
                  <a:latin typeface="Cuprum" panose="020B0604020202020204" charset="0"/>
                </a:rPr>
                <a:t>. Указываем </a:t>
              </a:r>
              <a:r>
                <a:rPr lang="ru-RU" altLang="en-US" sz="2800" b="1" dirty="0">
                  <a:solidFill>
                    <a:srgbClr val="222222"/>
                  </a:solidFill>
                  <a:latin typeface="Cuprum" panose="020B0604020202020204" charset="0"/>
                </a:rPr>
                <a:t>Имя, возраст, вид деятельности </a:t>
              </a:r>
              <a:r>
                <a:rPr lang="ru-RU" altLang="en-US" sz="2800" dirty="0">
                  <a:solidFill>
                    <a:srgbClr val="222222"/>
                  </a:solidFill>
                  <a:latin typeface="Cuprum" panose="020B0604020202020204" charset="0"/>
                </a:rPr>
                <a:t>(Коля, 70 лет, пенсионер)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altLang="en-US" sz="2800" dirty="0">
                <a:solidFill>
                  <a:srgbClr val="222222"/>
                </a:solidFill>
                <a:latin typeface="Cuprum" panose="020B060402020202020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2800" dirty="0">
                  <a:solidFill>
                    <a:srgbClr val="222222"/>
                  </a:solidFill>
                  <a:latin typeface="Cuprum" panose="020B0604020202020204" charset="0"/>
                </a:rPr>
                <a:t>Ответ – главная мысль, до </a:t>
              </a:r>
              <a:r>
                <a:rPr lang="ru-RU" altLang="en-US" sz="2800" b="1" dirty="0">
                  <a:solidFill>
                    <a:srgbClr val="222222"/>
                  </a:solidFill>
                  <a:latin typeface="Cuprum" panose="020B0604020202020204" charset="0"/>
                </a:rPr>
                <a:t>500 знаков</a:t>
              </a:r>
              <a:r>
                <a:rPr lang="ru-RU" altLang="en-US" sz="2800" dirty="0">
                  <a:solidFill>
                    <a:srgbClr val="222222"/>
                  </a:solidFill>
                  <a:latin typeface="Cuprum" panose="020B0604020202020204" charset="0"/>
                </a:rPr>
                <a:t>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uprum" panose="020B060402020202020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uprum" panose="020B060402020202020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uprum" panose="020B0604020202020204" charset="0"/>
              </a:endParaRPr>
            </a:p>
            <a:p>
              <a:endParaRPr lang="en-US" sz="2800" dirty="0">
                <a:solidFill>
                  <a:srgbClr val="000000"/>
                </a:solidFill>
                <a:latin typeface="Cuprum" panose="020B0604020202020204" charset="0"/>
                <a:cs typeface="Clear Sans Regular" panose="020B0604020202020204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0"/>
            <a:ext cx="2988627" cy="10287000"/>
          </a:xfrm>
          <a:prstGeom prst="rect">
            <a:avLst/>
          </a:prstGeom>
          <a:solidFill>
            <a:srgbClr val="FFE9D9"/>
          </a:solidFill>
        </p:spPr>
      </p:sp>
      <p:grpSp>
        <p:nvGrpSpPr>
          <p:cNvPr id="6" name="Group 6"/>
          <p:cNvGrpSpPr/>
          <p:nvPr/>
        </p:nvGrpSpPr>
        <p:grpSpPr>
          <a:xfrm>
            <a:off x="4848955" y="7229700"/>
            <a:ext cx="3485072" cy="885600"/>
            <a:chOff x="0" y="0"/>
            <a:chExt cx="4646762" cy="1180800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4646762" cy="548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30759"/>
              <a:ext cx="4646762" cy="45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25327" y="6595837"/>
            <a:ext cx="3485072" cy="885600"/>
            <a:chOff x="0" y="0"/>
            <a:chExt cx="4646762" cy="118080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4646762" cy="548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30759"/>
              <a:ext cx="4646762" cy="45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01700" y="6595837"/>
            <a:ext cx="3485072" cy="885600"/>
            <a:chOff x="0" y="0"/>
            <a:chExt cx="4646762" cy="118080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4646762" cy="548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30759"/>
              <a:ext cx="4646762" cy="45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70849">
            <a:off x="-2057631" y="7196477"/>
            <a:ext cx="7154592" cy="41236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85711" y="3241090"/>
            <a:ext cx="3448727" cy="424034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-2520183" y="-2306343"/>
            <a:ext cx="5634420" cy="667008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5611" y="9130604"/>
            <a:ext cx="2988627" cy="2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68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3261" y="3491691"/>
            <a:ext cx="4212185" cy="6865630"/>
            <a:chOff x="0" y="0"/>
            <a:chExt cx="5616246" cy="91541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51317" cy="1551317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0" y="2176792"/>
              <a:ext cx="5616246" cy="6977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4800" dirty="0">
                  <a:latin typeface="Cuprum" panose="020B0604020202020204" charset="0"/>
                </a:rPr>
                <a:t>Придумайте вопрос</a:t>
              </a:r>
              <a:r>
                <a:rPr lang="ru-RU" sz="4800" b="0" i="0" u="none" strike="noStrike" baseline="0" dirty="0">
                  <a:latin typeface="Cuprum" panose="020B0604020202020204" charset="0"/>
                </a:rPr>
                <a:t> для </a:t>
              </a:r>
              <a:r>
                <a:rPr lang="en-GB" sz="4800" b="0" i="0" u="none" strike="noStrike" baseline="0" dirty="0">
                  <a:latin typeface="Cuprum" panose="020B0604020202020204" charset="0"/>
                </a:rPr>
                <a:t>Vox Pop</a:t>
              </a:r>
            </a:p>
            <a:p>
              <a:endParaRPr lang="en-US" sz="4800" b="0" i="0" u="none" strike="noStrike" baseline="0" dirty="0">
                <a:latin typeface="Cuprum" panose="020B0604020202020204" charset="0"/>
              </a:endParaRPr>
            </a:p>
            <a:p>
              <a:pPr>
                <a:buChar char="•"/>
              </a:pPr>
              <a:endParaRPr lang="en-US" sz="4800" b="0" i="0" u="none" strike="noStrike" baseline="0" dirty="0">
                <a:latin typeface="Cuprum" panose="020B0604020202020204" charset="0"/>
              </a:endParaRPr>
            </a:p>
            <a:p>
              <a:pPr>
                <a:buChar char="•"/>
              </a:pPr>
              <a:endParaRPr lang="en-US" sz="4800" b="0" i="0" u="sng" strike="noStrike" baseline="0" dirty="0">
                <a:latin typeface="Cuprum" panose="020B0604020202020204" charset="0"/>
                <a:hlinkClick r:id="rId4"/>
              </a:endParaRPr>
            </a:p>
            <a:p>
              <a:pPr>
                <a:lnSpc>
                  <a:spcPts val="6600"/>
                </a:lnSpc>
              </a:pPr>
              <a:endParaRPr lang="en-US" sz="4800" dirty="0">
                <a:solidFill>
                  <a:srgbClr val="000000"/>
                </a:solidFill>
                <a:latin typeface="Cuprum" panose="020B060402020202020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157851"/>
              <a:ext cx="5616246" cy="49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7891" y="481815"/>
              <a:ext cx="1015535" cy="587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>
                  <a:solidFill>
                    <a:srgbClr val="000000"/>
                  </a:solidFill>
                  <a:latin typeface="Clear Sans Thin Bold"/>
                </a:rPr>
                <a:t>01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0" y="0"/>
            <a:ext cx="18288000" cy="3319162"/>
          </a:xfrm>
          <a:prstGeom prst="rect">
            <a:avLst/>
          </a:prstGeom>
          <a:solidFill>
            <a:srgbClr val="FFE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14763525" y="-1603832"/>
            <a:ext cx="2757259" cy="74337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02238" y="967321"/>
            <a:ext cx="14283524" cy="1315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ru-RU" sz="8000" dirty="0">
                <a:solidFill>
                  <a:srgbClr val="000000"/>
                </a:solidFill>
                <a:latin typeface="Cuprum Bold"/>
              </a:rPr>
              <a:t>Домашнее задание</a:t>
            </a:r>
            <a:endParaRPr lang="en-US" sz="8000" dirty="0">
              <a:solidFill>
                <a:srgbClr val="000000"/>
              </a:solidFill>
              <a:latin typeface="Cuprum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-3253910" y="-2405355"/>
            <a:ext cx="5256148" cy="572451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7239000" y="4400541"/>
            <a:ext cx="4658345" cy="6307794"/>
            <a:chOff x="0" y="0"/>
            <a:chExt cx="6211127" cy="841039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5635" cy="1715635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0" y="2417895"/>
              <a:ext cx="6211127" cy="5992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4800" b="0" i="0" u="none" strike="noStrike" baseline="0" dirty="0">
                  <a:latin typeface="Cuprum" panose="020B0604020202020204" charset="0"/>
                </a:rPr>
                <a:t>Запишите ответы</a:t>
              </a:r>
              <a:r>
                <a:rPr lang="uk-UA" sz="4800" b="0" i="0" u="none" strike="noStrike" baseline="0" dirty="0">
                  <a:latin typeface="Cuprum" panose="020B0604020202020204" charset="0"/>
                </a:rPr>
                <a:t> до</a:t>
              </a:r>
              <a:endParaRPr lang="ru-RU" sz="4800" b="0" i="0" u="none" strike="noStrike" baseline="0" dirty="0">
                <a:latin typeface="Cuprum" panose="020B0604020202020204" charset="0"/>
              </a:endParaRPr>
            </a:p>
            <a:p>
              <a:r>
                <a:rPr lang="ru-RU" sz="4800" dirty="0">
                  <a:latin typeface="Cuprum" panose="020B0604020202020204" charset="0"/>
                </a:rPr>
                <a:t>пяти человек.</a:t>
              </a:r>
              <a:endParaRPr lang="ru-RU" sz="4800" b="0" i="0" u="none" strike="noStrike" baseline="0" dirty="0">
                <a:latin typeface="Cuprum" panose="020B0604020202020204" charset="0"/>
              </a:endParaRPr>
            </a:p>
            <a:p>
              <a:endParaRPr lang="en-US" sz="4800" b="0" i="1" u="sng" strike="noStrike" baseline="0" dirty="0">
                <a:latin typeface="Cuprum" panose="020B0604020202020204" charset="0"/>
                <a:hlinkClick r:id="rId4"/>
              </a:endParaRPr>
            </a:p>
            <a:p>
              <a:pPr>
                <a:buChar char="•"/>
              </a:pPr>
              <a:endParaRPr lang="ru-RU" sz="4800" b="1" i="0" u="none" strike="noStrike" baseline="0" dirty="0">
                <a:latin typeface="Cuprum" panose="020B0604020202020204" charset="0"/>
              </a:endParaRPr>
            </a:p>
            <a:p>
              <a:pPr>
                <a:lnSpc>
                  <a:spcPts val="6571"/>
                </a:lnSpc>
              </a:pPr>
              <a:endParaRPr lang="en-US" sz="4800" dirty="0">
                <a:solidFill>
                  <a:srgbClr val="000000"/>
                </a:solidFill>
                <a:latin typeface="Cuprum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266698"/>
              <a:ext cx="6211127" cy="546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61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96266" y="532850"/>
              <a:ext cx="1123102" cy="649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81"/>
                </a:lnSpc>
                <a:spcBef>
                  <a:spcPct val="0"/>
                </a:spcBef>
              </a:pPr>
              <a:r>
                <a:rPr lang="en-US" sz="3317" u="none">
                  <a:solidFill>
                    <a:srgbClr val="000000"/>
                  </a:solidFill>
                  <a:latin typeface="Clear Sans Thin Bold"/>
                </a:rPr>
                <a:t>02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739299" y="3843043"/>
            <a:ext cx="4212185" cy="7589557"/>
            <a:chOff x="0" y="0"/>
            <a:chExt cx="5616246" cy="10119409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51317" cy="1551317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0" y="2725300"/>
              <a:ext cx="5616246" cy="5006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4800" dirty="0">
                  <a:latin typeface="Cuprum" panose="020B0604020202020204" charset="0"/>
                </a:rPr>
                <a:t>Отошлите </a:t>
              </a:r>
              <a:r>
                <a:rPr lang="en-GB" sz="4800" dirty="0" err="1">
                  <a:latin typeface="Cuprum" panose="020B0604020202020204" charset="0"/>
                </a:rPr>
                <a:t>VoxPop</a:t>
              </a:r>
              <a:r>
                <a:rPr lang="ru-RU" sz="4800" dirty="0">
                  <a:latin typeface="Cuprum" panose="020B0604020202020204" charset="0"/>
                </a:rPr>
                <a:t> до</a:t>
              </a:r>
              <a:endParaRPr lang="ru-RU" sz="4800" b="0" i="0" u="none" strike="noStrike" baseline="0" dirty="0">
                <a:latin typeface="Cuprum" panose="020B0604020202020204" charset="0"/>
              </a:endParaRPr>
            </a:p>
            <a:p>
              <a:r>
                <a:rPr lang="ru-RU" sz="4800" i="1" dirty="0">
                  <a:latin typeface="Cuprum" panose="020B0604020202020204" charset="0"/>
                </a:rPr>
                <a:t>0</a:t>
              </a:r>
              <a:r>
                <a:rPr lang="ru-RU" sz="4800" b="0" i="1" u="none" strike="noStrike" baseline="0" dirty="0">
                  <a:latin typeface="Cuprum" panose="020B0604020202020204" charset="0"/>
                </a:rPr>
                <a:t>9.07.21</a:t>
              </a:r>
              <a:r>
                <a:rPr lang="ru-RU" sz="4800" i="1" dirty="0">
                  <a:latin typeface="Cuprum" panose="020B0604020202020204" charset="0"/>
                </a:rPr>
                <a:t>   </a:t>
              </a:r>
              <a:r>
                <a:rPr lang="ru-RU" sz="4800" b="0" i="1" u="none" strike="noStrike" baseline="0" dirty="0">
                  <a:latin typeface="Cuprum" panose="020B0604020202020204" charset="0"/>
                </a:rPr>
                <a:t>24.00</a:t>
              </a:r>
            </a:p>
            <a:p>
              <a:pPr>
                <a:lnSpc>
                  <a:spcPts val="6600"/>
                </a:lnSpc>
              </a:pPr>
              <a:r>
                <a:rPr lang="en-US" sz="4800" dirty="0">
                  <a:solidFill>
                    <a:srgbClr val="000000"/>
                  </a:solidFill>
                  <a:latin typeface="Cuprum"/>
                </a:rPr>
                <a:t> </a:t>
              </a:r>
            </a:p>
            <a:p>
              <a:pPr>
                <a:lnSpc>
                  <a:spcPts val="5400"/>
                </a:lnSpc>
              </a:pPr>
              <a:endParaRPr lang="en-US" sz="4800" dirty="0">
                <a:solidFill>
                  <a:srgbClr val="000000"/>
                </a:solidFill>
                <a:latin typeface="Cuprum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9620759"/>
              <a:ext cx="5616246" cy="49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67891" y="481815"/>
              <a:ext cx="1015535" cy="587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3000" u="none">
                  <a:solidFill>
                    <a:srgbClr val="000000"/>
                  </a:solidFill>
                  <a:latin typeface="Clear Sans Thin Bold"/>
                </a:rPr>
                <a:t>03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982335" cy="10287000"/>
          </a:xfrm>
          <a:prstGeom prst="rect">
            <a:avLst/>
          </a:prstGeom>
          <a:solidFill>
            <a:srgbClr val="FFE9D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01307">
            <a:off x="-2580817" y="6047058"/>
            <a:ext cx="9481553" cy="54648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8450" y="5017954"/>
            <a:ext cx="3908828" cy="42403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91694">
            <a:off x="-1136882" y="-673858"/>
            <a:ext cx="5107186" cy="40764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8651" y="2125858"/>
            <a:ext cx="2988627" cy="2553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5400000">
            <a:off x="3383810" y="3311691"/>
            <a:ext cx="8412936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ru-RU" sz="8000" dirty="0">
                <a:solidFill>
                  <a:srgbClr val="000000"/>
                </a:solidFill>
                <a:latin typeface="Cuprum Bold"/>
              </a:rPr>
              <a:t>Что можно в журналистике</a:t>
            </a:r>
            <a:endParaRPr lang="en-US" sz="8000" dirty="0">
              <a:solidFill>
                <a:srgbClr val="000000"/>
              </a:solidFill>
              <a:latin typeface="Cuprum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952502" y="3596774"/>
            <a:ext cx="6761290" cy="1823641"/>
            <a:chOff x="0" y="-9525"/>
            <a:chExt cx="9015054" cy="2431520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"/>
              <a:ext cx="9015054" cy="2431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99"/>
                </a:lnSpc>
              </a:pPr>
              <a:r>
                <a:rPr kumimoji="0" lang="ru-RU" sz="6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uprum" panose="020B0604020202020204" charset="0"/>
                  <a:ea typeface="Arimo" pitchFamily="34" charset="0"/>
                  <a:cs typeface="Arimo" pitchFamily="34" charset="0"/>
                </a:rPr>
                <a:t>Исследовать тему</a:t>
              </a:r>
            </a:p>
            <a:p>
              <a:pPr>
                <a:lnSpc>
                  <a:spcPts val="7199"/>
                </a:lnSpc>
              </a:pPr>
              <a:endParaRPr lang="en-US" sz="5999" dirty="0">
                <a:solidFill>
                  <a:srgbClr val="000000"/>
                </a:solidFill>
                <a:latin typeface="Cuprum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602734"/>
              <a:ext cx="9015054" cy="45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952502" y="54822"/>
            <a:ext cx="6775145" cy="3670300"/>
            <a:chOff x="0" y="-1590741"/>
            <a:chExt cx="9033527" cy="4893733"/>
          </a:xfrm>
        </p:grpSpPr>
        <p:sp>
          <p:nvSpPr>
            <p:cNvPr id="12" name="TextBox 12"/>
            <p:cNvSpPr txBox="1"/>
            <p:nvPr/>
          </p:nvSpPr>
          <p:spPr>
            <a:xfrm>
              <a:off x="18473" y="-1590741"/>
              <a:ext cx="9015054" cy="4893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99"/>
                </a:lnSpc>
              </a:pPr>
              <a:r>
                <a:rPr kumimoji="0" lang="ru-RU" sz="6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Yeseva One" pitchFamily="2" charset="0"/>
                  <a:ea typeface="Arimo" pitchFamily="34" charset="0"/>
                  <a:cs typeface="Arimo" pitchFamily="34" charset="0"/>
                </a:rPr>
                <a:t>Говорить не только о комфортном или популярном </a:t>
              </a:r>
            </a:p>
            <a:p>
              <a:pPr>
                <a:lnSpc>
                  <a:spcPts val="7199"/>
                </a:lnSpc>
              </a:pPr>
              <a:endParaRPr lang="en-US" sz="5999" dirty="0">
                <a:solidFill>
                  <a:srgbClr val="000000"/>
                </a:solidFill>
                <a:latin typeface="Cuprum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602734"/>
              <a:ext cx="9015054" cy="45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66357" y="5143500"/>
            <a:ext cx="7579339" cy="4478214"/>
            <a:chOff x="-363387" y="1711617"/>
            <a:chExt cx="10105784" cy="5970951"/>
          </a:xfrm>
        </p:grpSpPr>
        <p:sp>
          <p:nvSpPr>
            <p:cNvPr id="15" name="TextBox 15"/>
            <p:cNvSpPr txBox="1"/>
            <p:nvPr/>
          </p:nvSpPr>
          <p:spPr>
            <a:xfrm>
              <a:off x="-363387" y="1711617"/>
              <a:ext cx="9742397" cy="5970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kumimoji="0" lang="ru-RU" sz="6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uprum" panose="020B0604020202020204" charset="0"/>
                  <a:ea typeface="Arimo" pitchFamily="34" charset="0"/>
                  <a:cs typeface="Arimo" pitchFamily="34" charset="0"/>
                </a:rPr>
                <a:t>Смотреть под разными углами, взвешивая все «за» и «против».</a:t>
              </a:r>
            </a:p>
            <a:p>
              <a:pPr>
                <a:lnSpc>
                  <a:spcPts val="7200"/>
                </a:lnSpc>
              </a:pPr>
              <a:endParaRPr lang="en-US" sz="5999" dirty="0">
                <a:solidFill>
                  <a:srgbClr val="000000"/>
                </a:solidFill>
                <a:latin typeface="Cuprum" panose="020B0604020202020204" charset="0"/>
              </a:endParaRPr>
            </a:p>
            <a:p>
              <a:pPr>
                <a:lnSpc>
                  <a:spcPts val="6000"/>
                </a:lnSpc>
              </a:pPr>
              <a:endParaRPr lang="en-US" sz="5999" dirty="0">
                <a:solidFill>
                  <a:srgbClr val="000000"/>
                </a:solidFill>
                <a:latin typeface="Cuprum" panose="020B060402020202020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542534"/>
              <a:ext cx="9742397" cy="1343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99"/>
                </a:lnSpc>
              </a:pPr>
              <a:endParaRPr lang="en-US" sz="5999" dirty="0">
                <a:solidFill>
                  <a:srgbClr val="000000"/>
                </a:solidFill>
                <a:latin typeface="Cuprum Bo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982335" cy="10287000"/>
          </a:xfrm>
          <a:prstGeom prst="rect">
            <a:avLst/>
          </a:prstGeom>
          <a:solidFill>
            <a:srgbClr val="FFE9D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01307">
            <a:off x="-2580817" y="6047058"/>
            <a:ext cx="9481553" cy="54648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8450" y="5017954"/>
            <a:ext cx="3908828" cy="42403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91694">
            <a:off x="-1136882" y="-673858"/>
            <a:ext cx="5107186" cy="40764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8651" y="2125858"/>
            <a:ext cx="2988627" cy="2553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5400000">
            <a:off x="3383810" y="2696138"/>
            <a:ext cx="8412936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ru-RU" sz="8000" dirty="0">
                <a:solidFill>
                  <a:srgbClr val="000000"/>
                </a:solidFill>
                <a:latin typeface="Cuprum Bold"/>
              </a:rPr>
              <a:t>Что нельзя в журналистике</a:t>
            </a:r>
            <a:endParaRPr lang="en-US" sz="8000" dirty="0">
              <a:solidFill>
                <a:srgbClr val="000000"/>
              </a:solidFill>
              <a:latin typeface="Cuprum Bold"/>
            </a:endParaRPr>
          </a:p>
          <a:p>
            <a:pPr>
              <a:lnSpc>
                <a:spcPts val="9600"/>
              </a:lnSpc>
            </a:pPr>
            <a:endParaRPr lang="en-US" sz="8000" dirty="0">
              <a:solidFill>
                <a:srgbClr val="000000"/>
              </a:solidFill>
              <a:latin typeface="Cuprum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952502" y="3277496"/>
            <a:ext cx="6761290" cy="3670300"/>
            <a:chOff x="0" y="-435229"/>
            <a:chExt cx="9015054" cy="4893731"/>
          </a:xfrm>
        </p:grpSpPr>
        <p:sp>
          <p:nvSpPr>
            <p:cNvPr id="9" name="TextBox 9"/>
            <p:cNvSpPr txBox="1"/>
            <p:nvPr/>
          </p:nvSpPr>
          <p:spPr>
            <a:xfrm>
              <a:off x="0" y="-435229"/>
              <a:ext cx="9015054" cy="4893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99"/>
                </a:lnSpc>
              </a:pPr>
              <a:r>
                <a:rPr lang="ru-RU" sz="6000" dirty="0">
                  <a:latin typeface="Cuprum" panose="020B0604020202020204" charset="0"/>
                </a:rPr>
                <a:t>Эссе и размышление на свободную тему</a:t>
              </a:r>
            </a:p>
            <a:p>
              <a:pPr>
                <a:lnSpc>
                  <a:spcPts val="7199"/>
                </a:lnSpc>
              </a:pPr>
              <a:endParaRPr kumimoji="0" lang="ru-RU" sz="6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Yeseva One" pitchFamily="2" charset="0"/>
                <a:ea typeface="Arimo" pitchFamily="34" charset="0"/>
                <a:cs typeface="Arimo" pitchFamily="34" charset="0"/>
              </a:endParaRPr>
            </a:p>
            <a:p>
              <a:pPr>
                <a:lnSpc>
                  <a:spcPts val="7199"/>
                </a:lnSpc>
              </a:pPr>
              <a:endParaRPr lang="en-US" sz="5999" dirty="0">
                <a:solidFill>
                  <a:srgbClr val="000000"/>
                </a:solidFill>
                <a:latin typeface="Cuprum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602734"/>
              <a:ext cx="9015054" cy="45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952502" y="54822"/>
            <a:ext cx="6775145" cy="2746970"/>
            <a:chOff x="0" y="-1590741"/>
            <a:chExt cx="9033527" cy="3662626"/>
          </a:xfrm>
        </p:grpSpPr>
        <p:sp>
          <p:nvSpPr>
            <p:cNvPr id="12" name="TextBox 12"/>
            <p:cNvSpPr txBox="1"/>
            <p:nvPr/>
          </p:nvSpPr>
          <p:spPr>
            <a:xfrm>
              <a:off x="18473" y="-1590741"/>
              <a:ext cx="9015054" cy="3662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99"/>
                </a:lnSpc>
              </a:pPr>
              <a:r>
                <a:rPr lang="ru-RU" sz="6000" dirty="0">
                  <a:latin typeface="Cuprum" panose="020B0604020202020204" charset="0"/>
                </a:rPr>
                <a:t>Бюрократические отчеты </a:t>
              </a:r>
              <a:endParaRPr lang="en-GB" sz="6000" dirty="0">
                <a:latin typeface="Cuprum" panose="020B0604020202020204" charset="0"/>
              </a:endParaRPr>
            </a:p>
            <a:p>
              <a:pPr>
                <a:lnSpc>
                  <a:spcPts val="7199"/>
                </a:lnSpc>
              </a:pPr>
              <a:endParaRPr lang="en-US" sz="5999" dirty="0">
                <a:solidFill>
                  <a:srgbClr val="000000"/>
                </a:solidFill>
                <a:latin typeface="Cuprum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602734"/>
              <a:ext cx="9015054" cy="45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52502" y="6768045"/>
            <a:ext cx="7579339" cy="2631554"/>
            <a:chOff x="-363387" y="2220589"/>
            <a:chExt cx="10105784" cy="3508738"/>
          </a:xfrm>
        </p:grpSpPr>
        <p:sp>
          <p:nvSpPr>
            <p:cNvPr id="15" name="TextBox 15"/>
            <p:cNvSpPr txBox="1"/>
            <p:nvPr/>
          </p:nvSpPr>
          <p:spPr>
            <a:xfrm>
              <a:off x="-363387" y="2220589"/>
              <a:ext cx="9742397" cy="3508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ru-RU" sz="6000" dirty="0">
                  <a:latin typeface="Cuprum" panose="020B0604020202020204" charset="0"/>
                </a:rPr>
                <a:t>Быть ленивым</a:t>
              </a:r>
            </a:p>
            <a:p>
              <a:pPr>
                <a:lnSpc>
                  <a:spcPts val="7200"/>
                </a:lnSpc>
              </a:pPr>
              <a:endParaRPr lang="en-US" sz="5999" dirty="0">
                <a:solidFill>
                  <a:srgbClr val="000000"/>
                </a:solidFill>
                <a:latin typeface="Cuprum Bold"/>
              </a:endParaRPr>
            </a:p>
            <a:p>
              <a:pPr>
                <a:lnSpc>
                  <a:spcPts val="6000"/>
                </a:lnSpc>
              </a:pPr>
              <a:endParaRPr lang="en-US" sz="5999" dirty="0">
                <a:solidFill>
                  <a:srgbClr val="000000"/>
                </a:solidFill>
                <a:latin typeface="Cuprum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542534"/>
              <a:ext cx="9742397" cy="1343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99"/>
                </a:lnSpc>
              </a:pPr>
              <a:endParaRPr lang="en-US" sz="5999" dirty="0">
                <a:solidFill>
                  <a:srgbClr val="000000"/>
                </a:solidFill>
                <a:latin typeface="Cuprum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1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731584" y="0"/>
            <a:ext cx="2556416" cy="10287000"/>
          </a:xfrm>
          <a:prstGeom prst="rect">
            <a:avLst/>
          </a:prstGeom>
          <a:solidFill>
            <a:srgbClr val="FFE9D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40569">
            <a:off x="16083745" y="-2124051"/>
            <a:ext cx="3258655" cy="87855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4876235" y="3754088"/>
            <a:ext cx="4038126" cy="23274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41109" y="7095888"/>
            <a:ext cx="4066675" cy="442905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01166" y="3411235"/>
            <a:ext cx="5866259" cy="301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0"/>
              </a:lnSpc>
            </a:pPr>
            <a:r>
              <a:rPr lang="ru-RU" sz="8000" dirty="0">
                <a:latin typeface="Cuprum" panose="020B0604020202020204" charset="0"/>
              </a:rPr>
              <a:t>ЛЯП – </a:t>
            </a:r>
            <a:r>
              <a:rPr lang="ru-RU" sz="6000" dirty="0">
                <a:latin typeface="Cuprum" panose="020B0604020202020204" charset="0"/>
              </a:rPr>
              <a:t>логика ясность простота</a:t>
            </a:r>
            <a:endParaRPr lang="en-US" sz="6000" dirty="0">
              <a:solidFill>
                <a:srgbClr val="000000"/>
              </a:solidFill>
              <a:latin typeface="Cuprum" panose="020B0604020202020204" charset="0"/>
            </a:endParaRPr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70BEE2D4-32BD-48DA-9DB0-4F83E0D712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40" y="748370"/>
            <a:ext cx="8838947" cy="87902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9552C54D-6D69-4728-B992-ED00AAFB3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42900"/>
            <a:ext cx="9906000" cy="9372600"/>
          </a:xfrm>
          <a:prstGeom prst="rect">
            <a:avLst/>
          </a:prstGeom>
          <a:noFill/>
        </p:spPr>
      </p:pic>
      <p:grpSp>
        <p:nvGrpSpPr>
          <p:cNvPr id="3" name="Group 3"/>
          <p:cNvGrpSpPr/>
          <p:nvPr/>
        </p:nvGrpSpPr>
        <p:grpSpPr>
          <a:xfrm>
            <a:off x="1201060" y="3869760"/>
            <a:ext cx="7447090" cy="5388540"/>
            <a:chOff x="0" y="-19051"/>
            <a:chExt cx="9929454" cy="718472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1"/>
              <a:ext cx="9929454" cy="4924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5"/>
                </a:lnSpc>
              </a:pPr>
              <a:r>
                <a:rPr lang="ru-RU" sz="8000" dirty="0">
                  <a:solidFill>
                    <a:srgbClr val="303030"/>
                  </a:solidFill>
                  <a:latin typeface="Cuprum Bold"/>
                </a:rPr>
                <a:t>Упрощайте и сокращайте</a:t>
              </a:r>
              <a:endParaRPr lang="en-US" sz="8000" dirty="0">
                <a:solidFill>
                  <a:srgbClr val="303030"/>
                </a:solidFill>
                <a:latin typeface="Cuprum Bold"/>
              </a:endParaRPr>
            </a:p>
            <a:p>
              <a:pPr>
                <a:lnSpc>
                  <a:spcPts val="9605"/>
                </a:lnSpc>
              </a:pPr>
              <a:endParaRPr lang="en-US" sz="8004" dirty="0">
                <a:solidFill>
                  <a:srgbClr val="303030"/>
                </a:solidFill>
                <a:latin typeface="Cuprum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575155"/>
              <a:ext cx="9929454" cy="580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57494"/>
              <a:ext cx="9929454" cy="50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2966583"/>
            <a:ext cx="17983200" cy="7432932"/>
            <a:chOff x="-836892" y="-1461915"/>
            <a:chExt cx="23977602" cy="9910577"/>
          </a:xfrm>
        </p:grpSpPr>
        <p:sp>
          <p:nvSpPr>
            <p:cNvPr id="3" name="TextBox 3"/>
            <p:cNvSpPr txBox="1"/>
            <p:nvPr/>
          </p:nvSpPr>
          <p:spPr>
            <a:xfrm>
              <a:off x="-836892" y="-1461915"/>
              <a:ext cx="23977602" cy="99105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indent="0">
                <a:buNone/>
              </a:pPr>
              <a:r>
                <a:rPr lang="uk-UA" sz="4800" dirty="0" err="1">
                  <a:effectLst/>
                  <a:latin typeface="Cuprum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Уважаем</a:t>
              </a:r>
              <a:r>
                <a:rPr lang="ru-RU" sz="4800" dirty="0" err="1">
                  <a:effectLst/>
                  <a:latin typeface="Cuprum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ые</a:t>
              </a:r>
              <a:r>
                <a:rPr lang="ru-RU" sz="4800" dirty="0">
                  <a:effectLst/>
                  <a:latin typeface="Cuprum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родители, мы просим прощение за неудобства, но в связи с новыми карантинными ограничениями на данный момент мы обязаны адаптировать жизнь нашей школы к новым реалиям. В частности, руководство школы </a:t>
              </a:r>
              <a:r>
                <a:rPr lang="ru-RU" sz="4800" dirty="0">
                  <a:latin typeface="Cuprum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считает</a:t>
              </a:r>
              <a:r>
                <a:rPr lang="ru-RU" sz="4800" dirty="0">
                  <a:effectLst/>
                  <a:latin typeface="Cuprum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проведение занятий сейчас нецелесообразным.  Мы должны подождать до лучшего понимания ситуации - как в нашем учебном заведении, так и в стране в целом. Следите за нашей доской объяв, где мы публикуем актуальную информацию.</a:t>
              </a:r>
              <a:endParaRPr lang="en-US" sz="4800" dirty="0">
                <a:effectLst/>
                <a:latin typeface="Cuprum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4800" dirty="0">
                <a:latin typeface="Cuprum" panose="020B0604020202020204" charset="0"/>
              </a:endParaRPr>
            </a:p>
            <a:p>
              <a:pPr>
                <a:lnSpc>
                  <a:spcPts val="6600"/>
                </a:lnSpc>
              </a:pPr>
              <a:endParaRPr lang="en-US" sz="4800" dirty="0">
                <a:solidFill>
                  <a:srgbClr val="000000"/>
                </a:solidFill>
                <a:latin typeface="Cuprum" panose="020B0604020202020204" charset="0"/>
                <a:cs typeface="Clear Sans Regular" panose="020B060402020202020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060681"/>
              <a:ext cx="9929454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0"/>
                </a:lnSpc>
              </a:pPr>
              <a:endParaRPr lang="en-US" sz="3300" dirty="0">
                <a:solidFill>
                  <a:srgbClr val="000000"/>
                </a:solidFill>
                <a:latin typeface="Clear Sans Regular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428392"/>
              <a:ext cx="9929454" cy="49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80069" y="768563"/>
            <a:ext cx="11597473" cy="2955712"/>
            <a:chOff x="0" y="-26480"/>
            <a:chExt cx="15463298" cy="3940949"/>
          </a:xfrm>
        </p:grpSpPr>
        <p:sp>
          <p:nvSpPr>
            <p:cNvPr id="8" name="TextBox 8"/>
            <p:cNvSpPr txBox="1"/>
            <p:nvPr/>
          </p:nvSpPr>
          <p:spPr>
            <a:xfrm>
              <a:off x="4983200" y="-26480"/>
              <a:ext cx="10480098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ru-RU" sz="8000" dirty="0">
                  <a:solidFill>
                    <a:srgbClr val="000000"/>
                  </a:solidFill>
                  <a:latin typeface="Cuprum Bold"/>
                </a:rPr>
                <a:t>Три слова</a:t>
              </a:r>
              <a:endParaRPr lang="en-US" sz="8000" dirty="0">
                <a:solidFill>
                  <a:srgbClr val="000000"/>
                </a:solidFill>
                <a:latin typeface="Cuprum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333480"/>
              <a:ext cx="10480098" cy="570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415819"/>
              <a:ext cx="10480098" cy="49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23766" y="50243"/>
            <a:ext cx="9538996" cy="9546588"/>
            <a:chOff x="-310987" y="-2616487"/>
            <a:chExt cx="12718661" cy="12728787"/>
          </a:xfrm>
        </p:grpSpPr>
        <p:sp>
          <p:nvSpPr>
            <p:cNvPr id="3" name="TextBox 3"/>
            <p:cNvSpPr txBox="1"/>
            <p:nvPr/>
          </p:nvSpPr>
          <p:spPr>
            <a:xfrm>
              <a:off x="-310987" y="-2616487"/>
              <a:ext cx="12718661" cy="3536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0"/>
                </a:lnSpc>
              </a:pPr>
              <a:r>
                <a:rPr lang="ru-RU" sz="6000" dirty="0">
                  <a:solidFill>
                    <a:srgbClr val="000000"/>
                  </a:solidFill>
                  <a:latin typeface="Cuprum Bold"/>
                </a:rPr>
                <a:t>Чем короче предложение – тем оно сильнее</a:t>
              </a:r>
              <a:endParaRPr lang="en-US" sz="6000" dirty="0">
                <a:solidFill>
                  <a:srgbClr val="000000"/>
                </a:solidFill>
                <a:latin typeface="Cuprum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310987" y="920038"/>
              <a:ext cx="12718661" cy="9192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buChar char="•"/>
              </a:pPr>
              <a:endParaRPr lang="ru-RU" sz="3200" b="0" i="0" u="none" strike="noStrike" baseline="0" dirty="0">
                <a:latin typeface="Clear Sans Regular" panose="020B0604020202020204" charset="0"/>
                <a:cs typeface="Clear Sans Regular" panose="020B060402020202020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480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Cuprum" panose="020B0604020202020204" charset="0"/>
                </a:rPr>
                <a:t>Не надо ни с кем «вести диалог», если можно «говорить».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altLang="en-US" sz="4800" dirty="0">
                <a:solidFill>
                  <a:srgbClr val="222222"/>
                </a:solidFill>
                <a:latin typeface="Cuprum" panose="020B060402020202020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480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Cuprum" panose="020B0604020202020204" charset="0"/>
                </a:rPr>
                <a:t>Не надо координировать, если можно «согласовать».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en-US" sz="48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uprum" panose="020B060402020202020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4800" dirty="0">
                  <a:solidFill>
                    <a:srgbClr val="222222"/>
                  </a:solidFill>
                  <a:latin typeface="Cuprum" panose="020B0604020202020204" charset="0"/>
                </a:rPr>
                <a:t>Зачем вам «данный момент», если есть «сейчас»</a:t>
              </a:r>
              <a:endParaRPr kumimoji="0" lang="ru-RU" altLang="en-US" sz="48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uprum" panose="020B0604020202020204" charset="0"/>
              </a:endParaRPr>
            </a:p>
            <a:p>
              <a:endParaRPr lang="en-US" sz="3200" dirty="0">
                <a:solidFill>
                  <a:srgbClr val="000000"/>
                </a:solidFill>
                <a:latin typeface="Clear Sans Regular" panose="020B0604020202020204" charset="0"/>
                <a:cs typeface="Clear Sans Regular" panose="020B0604020202020204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0"/>
            <a:ext cx="3604166" cy="10287000"/>
          </a:xfrm>
          <a:prstGeom prst="rect">
            <a:avLst/>
          </a:prstGeom>
          <a:solidFill>
            <a:srgbClr val="FFE9D9"/>
          </a:solidFill>
        </p:spPr>
      </p:sp>
      <p:grpSp>
        <p:nvGrpSpPr>
          <p:cNvPr id="6" name="Group 6"/>
          <p:cNvGrpSpPr/>
          <p:nvPr/>
        </p:nvGrpSpPr>
        <p:grpSpPr>
          <a:xfrm>
            <a:off x="4848955" y="7229700"/>
            <a:ext cx="3485072" cy="885600"/>
            <a:chOff x="0" y="0"/>
            <a:chExt cx="4646762" cy="1180800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4646762" cy="548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30759"/>
              <a:ext cx="4646762" cy="45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25327" y="6595837"/>
            <a:ext cx="3485072" cy="885600"/>
            <a:chOff x="0" y="0"/>
            <a:chExt cx="4646762" cy="118080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4646762" cy="548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30759"/>
              <a:ext cx="4646762" cy="45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01700" y="6595837"/>
            <a:ext cx="3485072" cy="885600"/>
            <a:chOff x="0" y="0"/>
            <a:chExt cx="4646762" cy="118080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4646762" cy="548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30759"/>
              <a:ext cx="4646762" cy="45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70849">
            <a:off x="-2057631" y="7196477"/>
            <a:ext cx="7154592" cy="41236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85711" y="3241090"/>
            <a:ext cx="3908828" cy="424034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-2520183" y="-2306342"/>
            <a:ext cx="6124349" cy="667008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5611" y="9130604"/>
            <a:ext cx="2988627" cy="2553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1727" y="2538533"/>
            <a:ext cx="17983200" cy="9943107"/>
            <a:chOff x="-624456" y="-2032648"/>
            <a:chExt cx="23977602" cy="13257478"/>
          </a:xfrm>
        </p:grpSpPr>
        <p:sp>
          <p:nvSpPr>
            <p:cNvPr id="3" name="TextBox 3"/>
            <p:cNvSpPr txBox="1"/>
            <p:nvPr/>
          </p:nvSpPr>
          <p:spPr>
            <a:xfrm>
              <a:off x="-624456" y="-2032648"/>
              <a:ext cx="23977602" cy="132574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3600" dirty="0">
                  <a:effectLst/>
                  <a:latin typeface="Cuprum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данный момент, мой личный врач занят личными делами, в связи с этим я не могу пройти осмотр, я переживаю, что подобная халатность подорвет мое физическое состояние. </a:t>
              </a:r>
              <a:endParaRPr lang="en-US" sz="3600" dirty="0">
                <a:effectLst/>
                <a:latin typeface="Cuprum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3600" dirty="0">
                  <a:effectLst/>
                  <a:latin typeface="Cuprum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3600" dirty="0">
                <a:effectLst/>
                <a:latin typeface="Cuprum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3600" dirty="0">
                  <a:latin typeface="Cuprum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r>
                <a:rPr lang="ru-RU" sz="3600" dirty="0">
                  <a:effectLst/>
                  <a:latin typeface="Cuprum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августе месяце в Минске нет значительных атмосферных осадков, хотя синоптики предупреждают, что все может трансформироваться в ближайшее время.</a:t>
              </a:r>
              <a:endParaRPr lang="en-US" sz="3600" dirty="0">
                <a:effectLst/>
                <a:latin typeface="Cuprum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3600" dirty="0">
                  <a:effectLst/>
                  <a:latin typeface="Cuprum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3600" dirty="0">
                <a:effectLst/>
                <a:latin typeface="Cuprum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3600" dirty="0">
                  <a:effectLst/>
                  <a:latin typeface="Cuprum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Как сообщают </a:t>
              </a:r>
              <a:r>
                <a:rPr lang="ru-RU" sz="3600" dirty="0">
                  <a:latin typeface="Cuprum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ГПУ, с</a:t>
              </a:r>
              <a:r>
                <a:rPr lang="ru-RU" sz="3600" dirty="0">
                  <a:effectLst/>
                  <a:latin typeface="Cuprum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остоянием на эту минуту у них не хватает возможности скоординировать план действий по реорганизации Генеральной прокуратуры Украины (ГПУ).</a:t>
              </a:r>
              <a:endParaRPr lang="ru-RU" sz="3600" dirty="0">
                <a:latin typeface="Cuprum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3600" dirty="0">
                <a:effectLst/>
                <a:latin typeface="Cuprum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3600" dirty="0">
                  <a:effectLst/>
                  <a:latin typeface="Cuprum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Я хочу отметить, что наша пожарная бригада приложила героические усилия, чтобы минимизировать количество летальных случаев в нашем чудесном городе. </a:t>
              </a:r>
              <a:endParaRPr lang="en-US" sz="3600" dirty="0">
                <a:effectLst/>
                <a:latin typeface="Cuprum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3600" dirty="0">
                  <a:effectLst/>
                  <a:latin typeface="Cuprum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3600" dirty="0">
                <a:effectLst/>
                <a:latin typeface="Cuprum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3600" dirty="0">
                  <a:effectLst/>
                  <a:latin typeface="Cuprum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3600" dirty="0">
                <a:effectLst/>
                <a:latin typeface="Cuprum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3600" dirty="0">
                <a:latin typeface="Cuprum" panose="020B0604020202020204" charset="0"/>
              </a:endParaRPr>
            </a:p>
            <a:p>
              <a:pPr>
                <a:lnSpc>
                  <a:spcPts val="6600"/>
                </a:lnSpc>
              </a:pPr>
              <a:endParaRPr lang="en-US" sz="3600" dirty="0">
                <a:solidFill>
                  <a:srgbClr val="000000"/>
                </a:solidFill>
                <a:latin typeface="Cuprum" panose="020B0604020202020204" charset="0"/>
                <a:cs typeface="Clear Sans Regular" panose="020B060402020202020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060681"/>
              <a:ext cx="9929454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0"/>
                </a:lnSpc>
              </a:pPr>
              <a:endParaRPr lang="en-US" sz="3300" dirty="0">
                <a:solidFill>
                  <a:srgbClr val="000000"/>
                </a:solidFill>
                <a:latin typeface="Clear Sans Regular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428392"/>
              <a:ext cx="9929454" cy="49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80069" y="768563"/>
            <a:ext cx="11597473" cy="2955712"/>
            <a:chOff x="0" y="-26480"/>
            <a:chExt cx="15463298" cy="3940949"/>
          </a:xfrm>
        </p:grpSpPr>
        <p:sp>
          <p:nvSpPr>
            <p:cNvPr id="8" name="TextBox 8"/>
            <p:cNvSpPr txBox="1"/>
            <p:nvPr/>
          </p:nvSpPr>
          <p:spPr>
            <a:xfrm>
              <a:off x="4983200" y="-26480"/>
              <a:ext cx="10480098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ru-RU" sz="8000" dirty="0">
                  <a:solidFill>
                    <a:srgbClr val="000000"/>
                  </a:solidFill>
                  <a:latin typeface="Cuprum Bold"/>
                </a:rPr>
                <a:t>Словесная уборка</a:t>
              </a:r>
              <a:endParaRPr lang="en-US" sz="8000" dirty="0">
                <a:solidFill>
                  <a:srgbClr val="000000"/>
                </a:solidFill>
                <a:latin typeface="Cuprum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333480"/>
              <a:ext cx="10480098" cy="570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415819"/>
              <a:ext cx="10480098" cy="49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712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2652222" y="2417185"/>
            <a:ext cx="5242426" cy="57095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88526" y="7367718"/>
            <a:ext cx="4269670" cy="46501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40569">
            <a:off x="15578231" y="-1384622"/>
            <a:ext cx="2344072" cy="63198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88526" y="-1379731"/>
            <a:ext cx="3206122" cy="34780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95172">
            <a:off x="15806913" y="4006498"/>
            <a:ext cx="2904774" cy="16742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913164" y="1725584"/>
            <a:ext cx="2149831" cy="183713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3339" y="848438"/>
            <a:ext cx="12760036" cy="102870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1770631" y="1380147"/>
            <a:ext cx="1247197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uk-UA" sz="8000" dirty="0" err="1">
                <a:solidFill>
                  <a:srgbClr val="000000"/>
                </a:solidFill>
                <a:latin typeface="Cuprum Bold"/>
              </a:rPr>
              <a:t>Журналистские</a:t>
            </a:r>
            <a:r>
              <a:rPr lang="uk-UA" sz="8000" dirty="0">
                <a:solidFill>
                  <a:srgbClr val="000000"/>
                </a:solidFill>
                <a:latin typeface="Cuprum Bold"/>
              </a:rPr>
              <a:t> жанр</a:t>
            </a:r>
            <a:r>
              <a:rPr lang="ru-RU" sz="8000" dirty="0">
                <a:solidFill>
                  <a:srgbClr val="000000"/>
                </a:solidFill>
                <a:latin typeface="Cuprum Bold"/>
              </a:rPr>
              <a:t>ы</a:t>
            </a:r>
            <a:endParaRPr lang="en-US" sz="8000" dirty="0">
              <a:solidFill>
                <a:srgbClr val="000000"/>
              </a:solidFill>
              <a:latin typeface="Cuprum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393352" y="3167922"/>
            <a:ext cx="4309233" cy="1198598"/>
            <a:chOff x="0" y="-57149"/>
            <a:chExt cx="5745643" cy="1598130"/>
          </a:xfrm>
        </p:grpSpPr>
        <p:sp>
          <p:nvSpPr>
            <p:cNvPr id="11" name="TextBox 11"/>
            <p:cNvSpPr txBox="1"/>
            <p:nvPr/>
          </p:nvSpPr>
          <p:spPr>
            <a:xfrm>
              <a:off x="1825925" y="-57149"/>
              <a:ext cx="3919718" cy="1598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19"/>
                </a:lnSpc>
              </a:pPr>
              <a:r>
                <a:rPr lang="ru-RU" sz="4800" dirty="0">
                  <a:latin typeface="Cuprum" panose="020B0604020202020204" charset="0"/>
                  <a:cs typeface="Clear Sans Regular" panose="020B0604020202020204" charset="0"/>
                </a:rPr>
                <a:t>Новость</a:t>
              </a:r>
            </a:p>
            <a:p>
              <a:pPr>
                <a:lnSpc>
                  <a:spcPts val="4619"/>
                </a:lnSpc>
              </a:pPr>
              <a:endParaRPr lang="en-US" sz="4800" dirty="0">
                <a:solidFill>
                  <a:srgbClr val="000000"/>
                </a:solidFill>
                <a:latin typeface="Cuprum" panose="020B0604020202020204" charset="0"/>
                <a:cs typeface="Clear Sans Regular" panose="020B0604020202020204" charset="0"/>
              </a:endParaRP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58180"/>
              <a:ext cx="1321279" cy="132127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435127" y="493308"/>
              <a:ext cx="451025" cy="451025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8093385" y="2844165"/>
            <a:ext cx="4309233" cy="1367969"/>
            <a:chOff x="0" y="-57149"/>
            <a:chExt cx="5745643" cy="1823958"/>
          </a:xfrm>
        </p:grpSpPr>
        <p:sp>
          <p:nvSpPr>
            <p:cNvPr id="15" name="TextBox 15"/>
            <p:cNvSpPr txBox="1"/>
            <p:nvPr/>
          </p:nvSpPr>
          <p:spPr>
            <a:xfrm>
              <a:off x="1825925" y="-57149"/>
              <a:ext cx="3919718" cy="1598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19"/>
                </a:lnSpc>
              </a:pPr>
              <a:r>
                <a:rPr lang="ru-RU" sz="4800" dirty="0">
                  <a:solidFill>
                    <a:srgbClr val="000000"/>
                  </a:solidFill>
                  <a:latin typeface="Cuprum" panose="020B0604020202020204" charset="0"/>
                </a:rPr>
                <a:t>Репортаж</a:t>
              </a:r>
              <a:endParaRPr lang="en-US" sz="4800" dirty="0">
                <a:solidFill>
                  <a:srgbClr val="000000"/>
                </a:solidFill>
                <a:latin typeface="Cuprum" panose="020B0604020202020204" charset="0"/>
              </a:endParaRPr>
            </a:p>
            <a:p>
              <a:pPr>
                <a:lnSpc>
                  <a:spcPts val="4619"/>
                </a:lnSpc>
              </a:pPr>
              <a:endParaRPr lang="en-US" sz="4800" dirty="0">
                <a:solidFill>
                  <a:srgbClr val="000000"/>
                </a:solidFill>
                <a:latin typeface="Cuprum" panose="020B0604020202020204" charset="0"/>
              </a:endParaRP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445530"/>
              <a:ext cx="1321279" cy="132127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435127" y="880658"/>
              <a:ext cx="451025" cy="451025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401187" y="5254365"/>
            <a:ext cx="4309233" cy="1367969"/>
            <a:chOff x="0" y="-57149"/>
            <a:chExt cx="5745643" cy="1823958"/>
          </a:xfrm>
        </p:grpSpPr>
        <p:sp>
          <p:nvSpPr>
            <p:cNvPr id="19" name="TextBox 19"/>
            <p:cNvSpPr txBox="1"/>
            <p:nvPr/>
          </p:nvSpPr>
          <p:spPr>
            <a:xfrm>
              <a:off x="1825925" y="-57149"/>
              <a:ext cx="3919718" cy="811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19"/>
                </a:lnSpc>
              </a:pPr>
              <a:r>
                <a:rPr lang="ru-RU" sz="4800" dirty="0">
                  <a:solidFill>
                    <a:srgbClr val="000000"/>
                  </a:solidFill>
                  <a:latin typeface="Cuprum" panose="020B0604020202020204" charset="0"/>
                </a:rPr>
                <a:t>Интервью</a:t>
              </a:r>
              <a:endParaRPr lang="en-US" sz="4800" dirty="0">
                <a:solidFill>
                  <a:srgbClr val="000000"/>
                </a:solidFill>
                <a:latin typeface="Cuprum" panose="020B0604020202020204" charset="0"/>
              </a:endParaRPr>
            </a:p>
          </p:txBody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445530"/>
              <a:ext cx="1321279" cy="132127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435127" y="880658"/>
              <a:ext cx="451025" cy="451025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8310260" y="4862797"/>
            <a:ext cx="4309233" cy="1658481"/>
            <a:chOff x="0" y="-57149"/>
            <a:chExt cx="5745643" cy="2211308"/>
          </a:xfrm>
        </p:grpSpPr>
        <p:sp>
          <p:nvSpPr>
            <p:cNvPr id="23" name="TextBox 23"/>
            <p:cNvSpPr txBox="1"/>
            <p:nvPr/>
          </p:nvSpPr>
          <p:spPr>
            <a:xfrm>
              <a:off x="1825925" y="-57149"/>
              <a:ext cx="3919718" cy="1598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19"/>
                </a:lnSpc>
              </a:pPr>
              <a:r>
                <a:rPr lang="ru-RU" sz="4800" dirty="0">
                  <a:solidFill>
                    <a:srgbClr val="000000"/>
                  </a:solidFill>
                  <a:latin typeface="Cuprum" panose="020B0604020202020204" charset="0"/>
                </a:rPr>
                <a:t>Портрет</a:t>
              </a:r>
              <a:endParaRPr lang="en-US" sz="4800" dirty="0">
                <a:solidFill>
                  <a:srgbClr val="000000"/>
                </a:solidFill>
                <a:latin typeface="Cuprum" panose="020B0604020202020204" charset="0"/>
              </a:endParaRPr>
            </a:p>
            <a:p>
              <a:pPr>
                <a:lnSpc>
                  <a:spcPts val="4619"/>
                </a:lnSpc>
              </a:pPr>
              <a:endParaRPr lang="en-US" sz="4800" dirty="0">
                <a:solidFill>
                  <a:srgbClr val="000000"/>
                </a:solidFill>
                <a:latin typeface="Cuprum" panose="020B0604020202020204" charset="0"/>
              </a:endParaRPr>
            </a:p>
          </p:txBody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832880"/>
              <a:ext cx="1321279" cy="1321279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435127" y="1268008"/>
              <a:ext cx="451025" cy="451025"/>
            </a:xfrm>
            <a:prstGeom prst="rect">
              <a:avLst/>
            </a:prstGeom>
          </p:spPr>
        </p:pic>
      </p:grpSp>
      <p:grpSp>
        <p:nvGrpSpPr>
          <p:cNvPr id="26" name="Group 26"/>
          <p:cNvGrpSpPr/>
          <p:nvPr/>
        </p:nvGrpSpPr>
        <p:grpSpPr>
          <a:xfrm>
            <a:off x="465439" y="7657327"/>
            <a:ext cx="4309233" cy="1367969"/>
            <a:chOff x="0" y="-57149"/>
            <a:chExt cx="5745643" cy="1823958"/>
          </a:xfrm>
        </p:grpSpPr>
        <p:sp>
          <p:nvSpPr>
            <p:cNvPr id="27" name="TextBox 27"/>
            <p:cNvSpPr txBox="1"/>
            <p:nvPr/>
          </p:nvSpPr>
          <p:spPr>
            <a:xfrm>
              <a:off x="1825925" y="-57149"/>
              <a:ext cx="3919718" cy="1598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19"/>
                </a:lnSpc>
              </a:pPr>
              <a:r>
                <a:rPr lang="ru-RU" sz="4800" dirty="0">
                  <a:solidFill>
                    <a:srgbClr val="000000"/>
                  </a:solidFill>
                  <a:latin typeface="Cuprum" panose="020B0604020202020204" charset="0"/>
                </a:rPr>
                <a:t>Опрос (</a:t>
              </a:r>
              <a:r>
                <a:rPr lang="en-GB" sz="4800" dirty="0" err="1">
                  <a:solidFill>
                    <a:srgbClr val="000000"/>
                  </a:solidFill>
                  <a:latin typeface="Cuprum" panose="020B0604020202020204" charset="0"/>
                </a:rPr>
                <a:t>VoxPop</a:t>
              </a:r>
              <a:r>
                <a:rPr lang="en-GB" sz="4800" dirty="0">
                  <a:solidFill>
                    <a:srgbClr val="000000"/>
                  </a:solidFill>
                  <a:latin typeface="Cuprum" panose="020B0604020202020204" charset="0"/>
                </a:rPr>
                <a:t>)</a:t>
              </a:r>
              <a:endParaRPr lang="en-US" sz="4800" dirty="0">
                <a:solidFill>
                  <a:srgbClr val="000000"/>
                </a:solidFill>
                <a:latin typeface="Cuprum" panose="020B0604020202020204" charset="0"/>
              </a:endParaRPr>
            </a:p>
          </p:txBody>
        </p:sp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445530"/>
              <a:ext cx="1321279" cy="132127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435127" y="880658"/>
              <a:ext cx="451025" cy="451025"/>
            </a:xfrm>
            <a:prstGeom prst="rect">
              <a:avLst/>
            </a:prstGeom>
          </p:spPr>
        </p:pic>
      </p:grpSp>
      <p:grpSp>
        <p:nvGrpSpPr>
          <p:cNvPr id="38" name="Group 22">
            <a:extLst>
              <a:ext uri="{FF2B5EF4-FFF2-40B4-BE49-F238E27FC236}">
                <a16:creationId xmlns:a16="http://schemas.microsoft.com/office/drawing/2014/main" id="{9FDB17F0-6E1F-425B-9ADE-4C1ECB0E9F36}"/>
              </a:ext>
            </a:extLst>
          </p:cNvPr>
          <p:cNvGrpSpPr/>
          <p:nvPr/>
        </p:nvGrpSpPr>
        <p:grpSpPr>
          <a:xfrm>
            <a:off x="8454142" y="7308861"/>
            <a:ext cx="4309233" cy="1658481"/>
            <a:chOff x="0" y="-57149"/>
            <a:chExt cx="5745643" cy="2211308"/>
          </a:xfrm>
        </p:grpSpPr>
        <p:sp>
          <p:nvSpPr>
            <p:cNvPr id="39" name="TextBox 23">
              <a:extLst>
                <a:ext uri="{FF2B5EF4-FFF2-40B4-BE49-F238E27FC236}">
                  <a16:creationId xmlns:a16="http://schemas.microsoft.com/office/drawing/2014/main" id="{4B60FADF-AA06-413E-92F3-CF033CB0B9DE}"/>
                </a:ext>
              </a:extLst>
            </p:cNvPr>
            <p:cNvSpPr txBox="1"/>
            <p:nvPr/>
          </p:nvSpPr>
          <p:spPr>
            <a:xfrm>
              <a:off x="1825925" y="-57149"/>
              <a:ext cx="3919718" cy="1598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19"/>
                </a:lnSpc>
              </a:pPr>
              <a:r>
                <a:rPr lang="ru-RU" sz="4800" dirty="0">
                  <a:solidFill>
                    <a:srgbClr val="000000"/>
                  </a:solidFill>
                  <a:latin typeface="Cuprum" panose="020B0604020202020204" charset="0"/>
                </a:rPr>
                <a:t>Статья</a:t>
              </a:r>
              <a:endParaRPr lang="en-US" sz="4800" dirty="0">
                <a:solidFill>
                  <a:srgbClr val="000000"/>
                </a:solidFill>
                <a:latin typeface="Cuprum" panose="020B0604020202020204" charset="0"/>
              </a:endParaRPr>
            </a:p>
            <a:p>
              <a:pPr>
                <a:lnSpc>
                  <a:spcPts val="4619"/>
                </a:lnSpc>
              </a:pPr>
              <a:endParaRPr lang="en-US" sz="4800" dirty="0">
                <a:solidFill>
                  <a:srgbClr val="000000"/>
                </a:solidFill>
                <a:latin typeface="Cuprum" panose="020B0604020202020204" charset="0"/>
              </a:endParaRPr>
            </a:p>
          </p:txBody>
        </p:sp>
        <p:pic>
          <p:nvPicPr>
            <p:cNvPr id="40" name="Picture 24">
              <a:extLst>
                <a:ext uri="{FF2B5EF4-FFF2-40B4-BE49-F238E27FC236}">
                  <a16:creationId xmlns:a16="http://schemas.microsoft.com/office/drawing/2014/main" id="{D73E35B6-9FEF-4616-BEFF-3D53E306E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832880"/>
              <a:ext cx="1321279" cy="1321279"/>
            </a:xfrm>
            <a:prstGeom prst="rect">
              <a:avLst/>
            </a:prstGeom>
          </p:spPr>
        </p:pic>
        <p:pic>
          <p:nvPicPr>
            <p:cNvPr id="41" name="Picture 25">
              <a:extLst>
                <a:ext uri="{FF2B5EF4-FFF2-40B4-BE49-F238E27FC236}">
                  <a16:creationId xmlns:a16="http://schemas.microsoft.com/office/drawing/2014/main" id="{1934B2D0-ACCB-4FB3-99B5-990F25316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435127" y="1268008"/>
              <a:ext cx="451025" cy="4510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9847</TotalTime>
  <Words>511</Words>
  <Application>Microsoft Office PowerPoint</Application>
  <PresentationFormat>Произвольный</PresentationFormat>
  <Paragraphs>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Cuprum Bold</vt:lpstr>
      <vt:lpstr>Clear Sans Regular</vt:lpstr>
      <vt:lpstr>Cuprum</vt:lpstr>
      <vt:lpstr>Yeseva One</vt:lpstr>
      <vt:lpstr>Clear Sans Thin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найти новый угол старой истории</dc:title>
  <cp:lastModifiedBy>34657515706</cp:lastModifiedBy>
  <cp:revision>39</cp:revision>
  <dcterms:created xsi:type="dcterms:W3CDTF">2006-08-16T00:00:00Z</dcterms:created>
  <dcterms:modified xsi:type="dcterms:W3CDTF">2021-07-02T14:25:58Z</dcterms:modified>
  <dc:identifier>DAEdEaphbiI</dc:identifier>
</cp:coreProperties>
</file>